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59" r:id="rId4"/>
    <p:sldId id="268" r:id="rId5"/>
    <p:sldId id="291" r:id="rId6"/>
    <p:sldId id="260" r:id="rId7"/>
    <p:sldId id="261" r:id="rId8"/>
    <p:sldId id="287" r:id="rId9"/>
    <p:sldId id="276" r:id="rId10"/>
    <p:sldId id="281" r:id="rId11"/>
    <p:sldId id="274" r:id="rId12"/>
    <p:sldId id="292" r:id="rId13"/>
    <p:sldId id="277" r:id="rId14"/>
    <p:sldId id="288" r:id="rId15"/>
    <p:sldId id="280" r:id="rId16"/>
    <p:sldId id="269" r:id="rId17"/>
    <p:sldId id="283" r:id="rId18"/>
    <p:sldId id="270" r:id="rId19"/>
    <p:sldId id="284" r:id="rId20"/>
    <p:sldId id="285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9" autoAdjust="0"/>
    <p:restoredTop sz="57022" autoAdjust="0"/>
  </p:normalViewPr>
  <p:slideViewPr>
    <p:cSldViewPr snapToGrid="0">
      <p:cViewPr varScale="1">
        <p:scale>
          <a:sx n="59" d="100"/>
          <a:sy n="59" d="100"/>
        </p:scale>
        <p:origin x="2508" y="72"/>
      </p:cViewPr>
      <p:guideLst/>
    </p:cSldViewPr>
  </p:slideViewPr>
  <p:outlineViewPr>
    <p:cViewPr>
      <p:scale>
        <a:sx n="33" d="100"/>
        <a:sy n="33" d="100"/>
      </p:scale>
      <p:origin x="0" y="-3768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D02E2-396E-49EA-90C1-7C4A22899FA4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310F0-8B0F-4935-AC7B-0394F21DF4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658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6367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6C17B2-DCB3-4435-A96E-D7D2258062EE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4287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6581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6378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5520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94286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7912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4052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7174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9745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5994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6527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486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6761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3672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686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13244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8310F0-8B0F-4935-AC7B-0394F21DF48A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0260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7C0B3-9CF5-77D7-3736-71318E694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1837F-0276-432E-489D-496C593A8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A476D-9942-C835-0E48-16B9AD57C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B8B57-2CCC-3E55-5F0C-92F2C607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E9D74-6EC2-BA6F-A5BD-0123604D6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513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F6F8-781A-050F-0369-F7130B60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406F9-A7E5-609E-9664-21F59C8D24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8D71D-E775-660E-43BC-2D36BD57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4AE67-301E-ACDC-4C98-B0D4412A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98549-7D78-3A12-F47B-D7BF4707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373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F41FA1-0576-4DF1-2A2E-4B8E44B3EF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A7AB7-2005-423F-44D8-7AE8BCA0C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9D8D9-189C-4640-C17B-707E44C44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1E5F4-0651-5C52-15D5-1AA4C9C9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92E40-A14E-018A-ED8A-B0AACF193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032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FC71-6DAB-A14E-3158-3731A7B4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345DF-15B1-FC15-F337-3AB56B9A9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9DA26-EEAB-416A-506E-FD100469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51A96-6774-FB5E-F30C-3431D2A6F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92197-DA32-CECA-1B15-E59C0EE5E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194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B83CB-620D-0332-A50E-3CCBED20E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CDB79-A487-B4DA-598E-A9915761E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8C60C-C351-5E80-E9FE-FEB001B5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8AD48-23FD-208A-E102-2FE6D8CEA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FB0C8-6C2B-E718-441F-59C33E70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029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53273-C0C4-8C48-D9AE-9A9A11702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7F989-2A4F-0637-47D2-196B309A2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949121-729A-6E60-0F46-1A0251093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BBEC2-76F2-F37C-1776-675538E23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41BBE-A9DD-7436-B059-0F139E36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182C1-C537-08E1-A50D-9E1AFE1E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9557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405A3-5C61-FDDA-5027-3338EA17A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F1F38-1E41-D8E9-2CC2-B3A3DB2D7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95B153-E004-258D-2FF6-AFD26A6F3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75349E-E0F4-63CB-77B5-929D5AD71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5A4FE8-CC76-933A-2282-C3ACDB8B7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8CBCD0-0162-3BD2-09DB-3BBCB1638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7ED270-E1FA-D2EB-82BD-4D731E8F0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D03480-B00B-BB1B-9202-F192B690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672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DCE3-3F51-3EC1-9F0C-3B98EE339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C0E914-7D9D-58C9-3E95-EA2144C90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5594-D6F3-DB91-FCD2-F3C95ECB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F0D6C7-26E4-4778-F6D2-A2BCE73A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433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F893DD-D850-CEEE-865E-C698A94D7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A17858-808E-FBEE-D588-849BC4A8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B5324-FFF3-6401-1A7D-34F81C92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2324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55B1-7AED-D1C3-60BF-849D68111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1CFF5-7A91-1FC4-CA5A-3CD5B8804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B5716-49F9-73B9-636B-D9AB03017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E4E885-055A-CA0C-AF8D-14ADDB4F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184E0-7FC6-15BF-9112-F63FABB8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1EE67-2151-F744-7D21-4AD484C98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741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39B31-2F2E-F3F5-704B-C2EF7B95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5A7FD7-E480-F0BD-3B75-D19392AFE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1F3CDB-3CF9-635A-1081-7B905F727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9ACF4-DA2F-7509-4524-4D2F992E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2C8F3-E0F5-36C2-045C-727EC75E5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7AB75-6E51-67C1-4BE6-B8D320D89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927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6DFC07-1C39-B8B8-B1BE-3FA8E014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1E0FB5-4106-5560-1BD5-C41575C59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595D6-0F64-BC54-598E-354E77D3B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EFB35C-7FCB-43B3-B700-7D326191BFB1}" type="datetimeFigureOut">
              <a:rPr lang="en-CA" smtClean="0"/>
              <a:t>2024-05-29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C67A2-D702-59A6-7B23-2A01EB763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25506-F9F0-D36A-A862-BF5F17858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0A2C1D-85A4-4BE8-A80D-98059307D04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783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04/IJGE.2013.058151" TargetMode="External"/><Relationship Id="rId2" Type="http://schemas.openxmlformats.org/officeDocument/2006/relationships/hyperlink" Target="https://doi.org/10.1007/978-3-030-68390-0_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353/hrq.2022.0003" TargetMode="External"/><Relationship Id="rId4" Type="http://schemas.openxmlformats.org/officeDocument/2006/relationships/hyperlink" Target="https://doi.org/10.15779/Z38W37KW4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researchcentres.wlu.ca/viessmann-centre-for-engagement-and-research-in-sustainability/assets/documents/stil-report-city-kitchener-2022" TargetMode="External"/><Relationship Id="rId3" Type="http://schemas.openxmlformats.org/officeDocument/2006/relationships/hyperlink" Target="https://doi.org/10.1017/idm.2020.6" TargetMode="External"/><Relationship Id="rId7" Type="http://schemas.openxmlformats.org/officeDocument/2006/relationships/hyperlink" Target="https://cleanriver.com/resource/blog-accessible-recycling-bins-sustainability-solutions/" TargetMode="External"/><Relationship Id="rId2" Type="http://schemas.openxmlformats.org/officeDocument/2006/relationships/hyperlink" Target="https://doi.org/10.1080/13549839.2014.97415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6ox9ioF_UvI" TargetMode="External"/><Relationship Id="rId5" Type="http://schemas.openxmlformats.org/officeDocument/2006/relationships/hyperlink" Target="https://wheelsforwellbeing.org.uk/" TargetMode="External"/><Relationship Id="rId4" Type="http://schemas.openxmlformats.org/officeDocument/2006/relationships/hyperlink" Target="https://www.atf-gaia.fr/fr/atf-gai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buettgea@mcmaster.ca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inkedin.com/in/alexis-buettgen-56b2b3145/" TargetMode="External"/><Relationship Id="rId4" Type="http://schemas.openxmlformats.org/officeDocument/2006/relationships/hyperlink" Target="mailto:a.buettgen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green image of a person sitting at a desk with a microscope in a forest of trees. Slide 1 photo credit: https://liveworkwell.ca/news/2024/01/navigating-nature-and-academia-disabled-scientist-talk-dr-kelsey-byers&#10;">
            <a:extLst>
              <a:ext uri="{FF2B5EF4-FFF2-40B4-BE49-F238E27FC236}">
                <a16:creationId xmlns:a16="http://schemas.microsoft.com/office/drawing/2014/main" id="{BFC47A3A-F511-68B6-33A1-50C540E61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49430" r="-1" b="2410"/>
          <a:stretch/>
        </p:blipFill>
        <p:spPr>
          <a:xfrm>
            <a:off x="4547937" y="-4"/>
            <a:ext cx="7644062" cy="3681411"/>
          </a:xfrm>
          <a:prstGeom prst="rect">
            <a:avLst/>
          </a:prstGeom>
        </p:spPr>
      </p:pic>
      <p:pic>
        <p:nvPicPr>
          <p:cNvPr id="6" name="Picture 5" descr="People holding flowers in florist shop">
            <a:extLst>
              <a:ext uri="{FF2B5EF4-FFF2-40B4-BE49-F238E27FC236}">
                <a16:creationId xmlns:a16="http://schemas.microsoft.com/office/drawing/2014/main" id="{4D3830E3-4C0C-1FBF-61EA-C2F120EC9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5" r="-1" b="8437"/>
          <a:stretch/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C1FE99-4141-723D-CD55-B14BB9D8C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15219"/>
            <a:ext cx="5395912" cy="2387600"/>
          </a:xfrm>
        </p:spPr>
        <p:txBody>
          <a:bodyPr>
            <a:normAutofit/>
          </a:bodyPr>
          <a:lstStyle/>
          <a:p>
            <a:pPr algn="l"/>
            <a:r>
              <a:rPr lang="en-CA" sz="4800" b="1" dirty="0">
                <a:solidFill>
                  <a:schemeClr val="bg1"/>
                </a:solidFill>
              </a:rPr>
              <a:t>Exploring Inclusive Employment in the Green Economy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638E47-AD41-A18A-E2E1-C2A3F660E6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02075"/>
            <a:ext cx="56896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en-CA" dirty="0">
                <a:solidFill>
                  <a:schemeClr val="bg1"/>
                </a:solidFill>
              </a:rPr>
              <a:t>Alexis Buettgen, PhD	</a:t>
            </a:r>
          </a:p>
          <a:p>
            <a:pPr algn="l"/>
            <a:r>
              <a:rPr lang="en-CA" sz="2200" dirty="0">
                <a:solidFill>
                  <a:schemeClr val="bg1"/>
                </a:solidFill>
              </a:rPr>
              <a:t>VRAIE/IDEA </a:t>
            </a:r>
          </a:p>
          <a:p>
            <a:pPr algn="l"/>
            <a:r>
              <a:rPr lang="en-CA" sz="2200" dirty="0">
                <a:solidFill>
                  <a:schemeClr val="bg1"/>
                </a:solidFill>
              </a:rPr>
              <a:t>Speaker Series Presentation*</a:t>
            </a:r>
          </a:p>
          <a:p>
            <a:pPr algn="l"/>
            <a:r>
              <a:rPr lang="en-CA" sz="2200" dirty="0">
                <a:solidFill>
                  <a:schemeClr val="bg1"/>
                </a:solidFill>
              </a:rPr>
              <a:t>May 31, 2024</a:t>
            </a:r>
            <a:r>
              <a:rPr lang="en-CA" dirty="0">
                <a:solidFill>
                  <a:schemeClr val="bg1"/>
                </a:solidFill>
              </a:rPr>
              <a:t>	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625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oto of social entrepreneur Hillary Scanlon speaking at a podium and wearing dark glasses. ">
            <a:extLst>
              <a:ext uri="{FF2B5EF4-FFF2-40B4-BE49-F238E27FC236}">
                <a16:creationId xmlns:a16="http://schemas.microsoft.com/office/drawing/2014/main" id="{2FF80F74-F2D6-4E6F-9713-31D5D1A648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127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pic>
        <p:nvPicPr>
          <p:cNvPr id="3" name="Picture 2" descr="Sustainability Through an Inclusive Lens (STIL) Solutions logo">
            <a:extLst>
              <a:ext uri="{FF2B5EF4-FFF2-40B4-BE49-F238E27FC236}">
                <a16:creationId xmlns:a16="http://schemas.microsoft.com/office/drawing/2014/main" id="{7B554D24-BFFF-F3B9-21B4-DB292A638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5665" y="4246826"/>
            <a:ext cx="1905000" cy="1905000"/>
          </a:xfrm>
          <a:prstGeom prst="rect">
            <a:avLst/>
          </a:prstGeom>
        </p:spPr>
      </p:pic>
      <p:pic>
        <p:nvPicPr>
          <p:cNvPr id="4" name="Content Placeholder 3" descr="Photo of tactile floor mats below garbage waste diversion bins to signal to people with visual impairments about where to put their waste. ">
            <a:extLst>
              <a:ext uri="{FF2B5EF4-FFF2-40B4-BE49-F238E27FC236}">
                <a16:creationId xmlns:a16="http://schemas.microsoft.com/office/drawing/2014/main" id="{27B942B0-31ED-4BF7-96D6-2089AE1AB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1824" r="20045" b="3"/>
          <a:stretch/>
        </p:blipFill>
        <p:spPr>
          <a:xfrm>
            <a:off x="6926893" y="6"/>
            <a:ext cx="5265112" cy="3845484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81E3B6-9A46-4675-8EE8-BB535034C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0665" y="4233673"/>
            <a:ext cx="4135374" cy="22768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700" dirty="0"/>
            </a:br>
            <a:r>
              <a:rPr lang="en-US" sz="3600" dirty="0"/>
              <a:t>Bridging the gap between sustainability and accessibility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1970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A69BB-710C-DAD8-4053-CBBBD0033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Employment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3B040-180A-14DA-C012-35EF022DD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b="1" dirty="0"/>
              <a:t>Green jobs</a:t>
            </a:r>
          </a:p>
          <a:p>
            <a:pPr lvl="1"/>
            <a:r>
              <a:rPr lang="en-CA" dirty="0"/>
              <a:t>Leverage $$ going into disability and employment and “green solutions”</a:t>
            </a:r>
          </a:p>
          <a:p>
            <a:pPr lvl="1"/>
            <a:r>
              <a:rPr lang="en-CA" dirty="0"/>
              <a:t>Employers receptive of changes in the world of work</a:t>
            </a:r>
          </a:p>
          <a:p>
            <a:pPr lvl="1"/>
            <a:r>
              <a:rPr lang="en-US" dirty="0"/>
              <a:t>Sustainable business models (e.g., triple bottom line: People, planet, profit) </a:t>
            </a:r>
          </a:p>
          <a:p>
            <a:pPr marL="457200" lvl="1" indent="0">
              <a:buNone/>
            </a:pP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2E73B-A6EC-3A35-7ECC-0EECD0F92720}"/>
              </a:ext>
            </a:extLst>
          </p:cNvPr>
          <p:cNvSpPr txBox="1"/>
          <p:nvPr/>
        </p:nvSpPr>
        <p:spPr>
          <a:xfrm>
            <a:off x="838200" y="3928295"/>
            <a:ext cx="4989163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“</a:t>
            </a:r>
            <a:r>
              <a:rPr lang="en-US" sz="2000" i="1" dirty="0"/>
              <a:t>Respecting the environment, society, community, people and also thinking about social impact and not just generating revenues…So for me, a green job is receptive of changes of individual needs and adjusting for reasonable accommodation, flexibility, adaptability</a:t>
            </a:r>
            <a:r>
              <a:rPr lang="en-US" sz="2000" dirty="0"/>
              <a:t>.” (Joe)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9E3BE8-8DBF-ED11-71D2-1CDFBFDD5701}"/>
              </a:ext>
            </a:extLst>
          </p:cNvPr>
          <p:cNvSpPr txBox="1"/>
          <p:nvPr/>
        </p:nvSpPr>
        <p:spPr>
          <a:xfrm>
            <a:off x="6710767" y="3966515"/>
            <a:ext cx="4469968" cy="25237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However…</a:t>
            </a:r>
          </a:p>
          <a:p>
            <a:endParaRPr lang="en-US" sz="2000" dirty="0"/>
          </a:p>
          <a:p>
            <a:pPr algn="ctr"/>
            <a:r>
              <a:rPr lang="en-US" sz="2000" dirty="0"/>
              <a:t>“</a:t>
            </a:r>
            <a:r>
              <a:rPr lang="en-US" sz="2000" i="1" dirty="0"/>
              <a:t>We cannot just assume that every green job is a decent job and it’s important to ensure that green jobs also meet those [decent] job requirements</a:t>
            </a:r>
            <a:r>
              <a:rPr lang="en-US" sz="2000" dirty="0"/>
              <a:t>.” (Sidney)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999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TF GAIA and TechData logos above an image of a laptop on a table with pencils and a small plant with 4 green leaves growing out of the keyboard">
            <a:extLst>
              <a:ext uri="{FF2B5EF4-FFF2-40B4-BE49-F238E27FC236}">
                <a16:creationId xmlns:a16="http://schemas.microsoft.com/office/drawing/2014/main" id="{9DD83769-3143-5D46-2968-565EBC9D93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54" r="6364" b="-2"/>
          <a:stretch/>
        </p:blipFill>
        <p:spPr>
          <a:xfrm>
            <a:off x="20" y="0"/>
            <a:ext cx="8105764" cy="640079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70DBBA8-CAD8-B162-2041-137497EF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28025" y="1528763"/>
            <a:ext cx="3641725" cy="38004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Specializing in life cycle management  of professional IT and mobile equipment, from deployment to reuse through operational maintenance.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Promotes employment, professionalization and social inclusion of people with disabilities.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78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F4337-2B81-C860-87E6-3D0895CED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Policy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06550-3ABB-83C6-93DC-F6400113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38" y="1652337"/>
            <a:ext cx="8553773" cy="4667250"/>
          </a:xfrm>
        </p:spPr>
        <p:txBody>
          <a:bodyPr>
            <a:normAutofit/>
          </a:bodyPr>
          <a:lstStyle/>
          <a:p>
            <a:r>
              <a:rPr lang="en-CA" b="1" dirty="0"/>
              <a:t>Human rights, law and policy</a:t>
            </a:r>
          </a:p>
          <a:p>
            <a:pPr lvl="1"/>
            <a:r>
              <a:rPr lang="en-CA" dirty="0"/>
              <a:t>CRPD, Paris Agreement, SDGs</a:t>
            </a:r>
          </a:p>
          <a:p>
            <a:pPr lvl="1"/>
            <a:r>
              <a:rPr lang="en-US" dirty="0"/>
              <a:t>Built environment regulations are “low hanging fruit”</a:t>
            </a:r>
          </a:p>
          <a:p>
            <a:pPr lvl="1"/>
            <a:r>
              <a:rPr lang="en-US" dirty="0"/>
              <a:t>Increasing mentions of persons with disabilities</a:t>
            </a:r>
            <a:endParaRPr lang="en-CA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Image of the front cover of the Government of Canada's Sustainable Jobs Plan">
            <a:extLst>
              <a:ext uri="{FF2B5EF4-FFF2-40B4-BE49-F238E27FC236}">
                <a16:creationId xmlns:a16="http://schemas.microsoft.com/office/drawing/2014/main" id="{9770219E-0A18-291F-E54C-5C7850815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192" y="3395072"/>
            <a:ext cx="2478727" cy="3462928"/>
          </a:xfrm>
          <a:prstGeom prst="rect">
            <a:avLst/>
          </a:prstGeom>
        </p:spPr>
      </p:pic>
      <p:pic>
        <p:nvPicPr>
          <p:cNvPr id="7" name="Picture 6" descr="image of the front cover of the Government of Canada Adaptation Action Plan">
            <a:extLst>
              <a:ext uri="{FF2B5EF4-FFF2-40B4-BE49-F238E27FC236}">
                <a16:creationId xmlns:a16="http://schemas.microsoft.com/office/drawing/2014/main" id="{1BBA2E01-FB24-0AA9-49B1-708A0D275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072" y="3395072"/>
            <a:ext cx="2672304" cy="3462928"/>
          </a:xfrm>
          <a:prstGeom prst="rect">
            <a:avLst/>
          </a:prstGeom>
        </p:spPr>
      </p:pic>
      <p:pic>
        <p:nvPicPr>
          <p:cNvPr id="9" name="Picture 8" descr="United Nations and Convention on the Rights of Persons with Disabilities logo">
            <a:extLst>
              <a:ext uri="{FF2B5EF4-FFF2-40B4-BE49-F238E27FC236}">
                <a16:creationId xmlns:a16="http://schemas.microsoft.com/office/drawing/2014/main" id="{5982F906-5898-23D4-D6CB-9DE399EF8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650" y="3879849"/>
            <a:ext cx="2550693" cy="753474"/>
          </a:xfrm>
          <a:prstGeom prst="rect">
            <a:avLst/>
          </a:prstGeom>
        </p:spPr>
      </p:pic>
      <p:pic>
        <p:nvPicPr>
          <p:cNvPr id="10" name="Picture 9" descr="Text: &quot;United Nations Paris Agreement Signing Ceremony 22 April 2016&quot; next to the logo for the Sustainable Development Goals">
            <a:extLst>
              <a:ext uri="{FF2B5EF4-FFF2-40B4-BE49-F238E27FC236}">
                <a16:creationId xmlns:a16="http://schemas.microsoft.com/office/drawing/2014/main" id="{0240F372-4B0D-C12B-B5DE-5D4D79C18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4652" y="5172879"/>
            <a:ext cx="2406170" cy="1087819"/>
          </a:xfrm>
          <a:prstGeom prst="rect">
            <a:avLst/>
          </a:prstGeom>
        </p:spPr>
      </p:pic>
      <p:pic>
        <p:nvPicPr>
          <p:cNvPr id="12" name="Picture 11" descr="Image of front page of the Accessible Canada Act">
            <a:extLst>
              <a:ext uri="{FF2B5EF4-FFF2-40B4-BE49-F238E27FC236}">
                <a16:creationId xmlns:a16="http://schemas.microsoft.com/office/drawing/2014/main" id="{3D636870-8EF5-FD52-7825-AAC2927157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019" y="3395072"/>
            <a:ext cx="2335261" cy="331119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5873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77A2B6-5D4A-0F3F-EBCA-FFED8249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5034840" cy="1624520"/>
          </a:xfrm>
        </p:spPr>
        <p:txBody>
          <a:bodyPr anchor="ctr">
            <a:normAutofit/>
          </a:bodyPr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Conceptual Opportunities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94274-82B0-1D71-F146-7EA76CBCA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2" y="2324912"/>
            <a:ext cx="5082136" cy="4031437"/>
          </a:xfrm>
        </p:spPr>
        <p:txBody>
          <a:bodyPr anchor="ctr">
            <a:normAutofit/>
          </a:bodyPr>
          <a:lstStyle/>
          <a:p>
            <a:r>
              <a:rPr lang="en-US" sz="2400" b="1" dirty="0"/>
              <a:t>Cultural shifts: Wellness and collective care</a:t>
            </a:r>
          </a:p>
          <a:p>
            <a:pPr lvl="1"/>
            <a:r>
              <a:rPr lang="en-US" dirty="0"/>
              <a:t>Collective care and support for living in a hostile world is work already underway by people with disabilities, Indigenous people, and other historically marginalized groups</a:t>
            </a:r>
          </a:p>
          <a:p>
            <a:pPr lvl="1"/>
            <a:r>
              <a:rPr lang="en-US" dirty="0"/>
              <a:t>Opportunities to advance the care economy</a:t>
            </a:r>
            <a:endParaRPr lang="en-CA" dirty="0"/>
          </a:p>
          <a:p>
            <a:endParaRPr lang="en-CA" sz="2000" dirty="0"/>
          </a:p>
        </p:txBody>
      </p:sp>
      <p:pic>
        <p:nvPicPr>
          <p:cNvPr id="4" name="Picture 3" descr="animated colourful image of 8 people in an embrace">
            <a:extLst>
              <a:ext uri="{FF2B5EF4-FFF2-40B4-BE49-F238E27FC236}">
                <a16:creationId xmlns:a16="http://schemas.microsoft.com/office/drawing/2014/main" id="{5D77C5E3-F9F5-1CA8-238C-36B87A6340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23" r="1785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6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AD75A-0ABC-8ADF-AEFC-902AF17C3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744" y="3813049"/>
            <a:ext cx="5858256" cy="2761488"/>
          </a:xfrm>
        </p:spPr>
        <p:txBody>
          <a:bodyPr>
            <a:noAutofit/>
          </a:bodyPr>
          <a:lstStyle/>
          <a:p>
            <a:r>
              <a:rPr lang="en-US" sz="2800" dirty="0"/>
              <a:t>Removing barriers to cycling  informed by personal experience of trustees, staff and volunteers with disabilities.</a:t>
            </a:r>
            <a:endParaRPr lang="en-CA" sz="2800" dirty="0"/>
          </a:p>
        </p:txBody>
      </p:sp>
      <p:pic>
        <p:nvPicPr>
          <p:cNvPr id="4" name="Content Placeholder 3" descr="Wheels for Wellbeing logo">
            <a:extLst>
              <a:ext uri="{FF2B5EF4-FFF2-40B4-BE49-F238E27FC236}">
                <a16:creationId xmlns:a16="http://schemas.microsoft.com/office/drawing/2014/main" id="{B6DC098C-F4FB-5031-C9C6-920C0CF9F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3919" y="488174"/>
            <a:ext cx="5690617" cy="1707185"/>
          </a:xfrm>
          <a:prstGeom prst="rect">
            <a:avLst/>
          </a:prstGeom>
        </p:spPr>
      </p:pic>
      <p:pic>
        <p:nvPicPr>
          <p:cNvPr id="5" name="Picture 4" descr="image of a wheelchair user in an accessible bicycle next to another person in a wheelchair and two people standing behind them. All are smiling and posing for this photo. ">
            <a:extLst>
              <a:ext uri="{FF2B5EF4-FFF2-40B4-BE49-F238E27FC236}">
                <a16:creationId xmlns:a16="http://schemas.microsoft.com/office/drawing/2014/main" id="{C39E0A06-B438-A6E1-EA72-DBDBDA44C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16" y="2890530"/>
            <a:ext cx="5780397" cy="3684350"/>
          </a:xfrm>
          <a:prstGeom prst="rect">
            <a:avLst/>
          </a:prstGeom>
          <a:ln w="53975">
            <a:solidFill>
              <a:schemeClr val="accent1">
                <a:shade val="15000"/>
              </a:schemeClr>
            </a:solidFill>
            <a:prstDash val="dash"/>
          </a:ln>
        </p:spPr>
      </p:pic>
      <p:pic>
        <p:nvPicPr>
          <p:cNvPr id="6" name="Picture 5" descr="Image of a person holding a white can sitting in a modified accessible tricycle next to another person. Both are smiling at the camera. ">
            <a:extLst>
              <a:ext uri="{FF2B5EF4-FFF2-40B4-BE49-F238E27FC236}">
                <a16:creationId xmlns:a16="http://schemas.microsoft.com/office/drawing/2014/main" id="{05B725DB-B68C-22AF-11B5-8A4BAE043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4232" y="190505"/>
            <a:ext cx="3273552" cy="3217902"/>
          </a:xfrm>
          <a:prstGeom prst="rect">
            <a:avLst/>
          </a:prstGeom>
          <a:ln w="53975">
            <a:solidFill>
              <a:schemeClr val="accent1">
                <a:shade val="15000"/>
              </a:schemeClr>
            </a:solidFill>
            <a:prstDash val="dash"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97814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7C7AC-96DC-3D49-44E2-A9C29E88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Preliminary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D3AE6-064C-D27C-E600-4DFE57C20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is opportunity </a:t>
            </a:r>
            <a:r>
              <a:rPr lang="en-US" b="1" dirty="0"/>
              <a:t>NOW</a:t>
            </a:r>
            <a:r>
              <a:rPr lang="en-US" dirty="0"/>
              <a:t> to make the green economy and green jobs inclusive </a:t>
            </a:r>
          </a:p>
          <a:p>
            <a:r>
              <a:rPr lang="en-US" dirty="0"/>
              <a:t>Disabled experiences and epistemologies MUST be central to the design, planning and implementation of the emerging green economy using </a:t>
            </a:r>
            <a:r>
              <a:rPr lang="en-US" b="1" dirty="0"/>
              <a:t>inclusive design </a:t>
            </a:r>
            <a:r>
              <a:rPr lang="en-US" dirty="0"/>
              <a:t>principles. </a:t>
            </a:r>
          </a:p>
          <a:p>
            <a:r>
              <a:rPr lang="en-US" dirty="0"/>
              <a:t>Implementing a </a:t>
            </a:r>
            <a:r>
              <a:rPr lang="en-US" b="1" dirty="0"/>
              <a:t>just transition </a:t>
            </a:r>
            <a:r>
              <a:rPr lang="en-US" dirty="0"/>
              <a:t>to a green economy will require an integrated mix of employment standards, social protection, skills development, and attitudinal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1633745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AFCA-128A-0A21-036F-C5B41D2B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Preliminary Recommendations</a:t>
            </a:r>
            <a:endParaRPr lang="en-C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E5132-061B-505E-A54F-46EF24ABA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CA" b="1" dirty="0"/>
              <a:t>Researchers:</a:t>
            </a:r>
            <a:r>
              <a:rPr lang="en-CA" dirty="0"/>
              <a:t> </a:t>
            </a:r>
          </a:p>
          <a:p>
            <a:pPr lvl="1"/>
            <a:r>
              <a:rPr lang="en-US" dirty="0"/>
              <a:t>Theoretically informed empirical research within a transformative paradigm</a:t>
            </a:r>
          </a:p>
          <a:p>
            <a:pPr lvl="1"/>
            <a:r>
              <a:rPr lang="en-US" dirty="0"/>
              <a:t>Critical policy analysis of just transition and sustainable jobs plans</a:t>
            </a:r>
          </a:p>
          <a:p>
            <a:r>
              <a:rPr lang="en-CA" b="1" dirty="0"/>
              <a:t>Policy makers:</a:t>
            </a:r>
          </a:p>
          <a:p>
            <a:pPr lvl="1"/>
            <a:r>
              <a:rPr lang="en-US" dirty="0"/>
              <a:t>Multistakeholder governance with a focus on decent work</a:t>
            </a:r>
          </a:p>
          <a:p>
            <a:pPr lvl="1"/>
            <a:r>
              <a:rPr lang="en-CA" dirty="0"/>
              <a:t>Collaborative cross-sector local workforce development processes</a:t>
            </a:r>
            <a:endParaRPr lang="en-US" dirty="0"/>
          </a:p>
          <a:p>
            <a:pPr lvl="1"/>
            <a:r>
              <a:rPr lang="en-US" dirty="0"/>
              <a:t>Mandates and regulations/requirements for disability inclusion in climate financing, procurement</a:t>
            </a:r>
          </a:p>
          <a:p>
            <a:pPr lvl="1"/>
            <a:r>
              <a:rPr lang="en-US" dirty="0"/>
              <a:t>Leverage existing incentives</a:t>
            </a:r>
          </a:p>
          <a:p>
            <a:r>
              <a:rPr lang="en-CA" b="1" dirty="0"/>
              <a:t>Employers: </a:t>
            </a:r>
          </a:p>
          <a:p>
            <a:pPr lvl="1"/>
            <a:r>
              <a:rPr lang="en-CA" dirty="0"/>
              <a:t>Showcase promising practices/initiatives</a:t>
            </a:r>
          </a:p>
          <a:p>
            <a:pPr lvl="1"/>
            <a:r>
              <a:rPr lang="en-CA" dirty="0"/>
              <a:t>Skepticism abounds</a:t>
            </a:r>
          </a:p>
        </p:txBody>
      </p:sp>
      <p:pic>
        <p:nvPicPr>
          <p:cNvPr id="4" name="Picture 3" descr="speech bubble with participant quote that reads: &quot;I don't have any hope of the private sector doing anything that's not in its own interest unless there are reasons it becomes its interest.&quot;">
            <a:extLst>
              <a:ext uri="{FF2B5EF4-FFF2-40B4-BE49-F238E27FC236}">
                <a16:creationId xmlns:a16="http://schemas.microsoft.com/office/drawing/2014/main" id="{8EEC6DF8-1890-5577-1490-678548172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486" y="4480354"/>
            <a:ext cx="6974428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0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5E6CC-9D09-0FCA-DB02-80D94FFA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Questions Remaining &amp; 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23A6D-FF38-D402-DC55-D4CE2EBCA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it possible to realize a disability inclusive green economy and green jobs in a capitalist political economy? What would this look like?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role can we play in contributing toward inclusive employment in a green economy? </a:t>
            </a:r>
          </a:p>
          <a:p>
            <a:pPr lvl="1"/>
            <a:r>
              <a:rPr lang="en-US" dirty="0"/>
              <a:t>How have you considered the intersection between disability inclusion and environmental sustainability in your work? </a:t>
            </a:r>
          </a:p>
          <a:p>
            <a:pPr lvl="1"/>
            <a:r>
              <a:rPr lang="en-US" dirty="0"/>
              <a:t>What opportunities can you leverage to advance knowledge and practice at this intersection?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43862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83F9-6E14-F9AE-8EDD-CEB634CFB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Key References &amp;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CB2A1-7C54-A37F-BDD8-A50DA385F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841"/>
            <a:ext cx="10515600" cy="4720122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CA" sz="1800" dirty="0">
                <a:latin typeface="Segoe UI" panose="020B0502040204020203" pitchFamily="34" charset="0"/>
              </a:rPr>
              <a:t>Alonso-Martínez, D., Jiménez-Parra, B., &amp; Fernández-Gago, R. (2021). Disability as a Driving Force of Sustainable Business Models in the Fourth Sector. </a:t>
            </a:r>
            <a:r>
              <a:rPr lang="en-CA" sz="1800" i="1" dirty="0">
                <a:latin typeface="Segoe UI" panose="020B0502040204020203" pitchFamily="34" charset="0"/>
              </a:rPr>
              <a:t>Studies on Entrepreneurship, Structural Change and Industrial Dynamics, </a:t>
            </a:r>
            <a:r>
              <a:rPr lang="en-CA" sz="1800" dirty="0">
                <a:latin typeface="Segoe UI" panose="020B0502040204020203" pitchFamily="34" charset="0"/>
              </a:rPr>
              <a:t>75-97. </a:t>
            </a:r>
            <a:r>
              <a:rPr lang="en-CA" sz="1800" dirty="0">
                <a:latin typeface="Segoe UI" panose="020B0502040204020203" pitchFamily="34" charset="0"/>
                <a:hlinkClick r:id="rId2"/>
              </a:rPr>
              <a:t>https://doi.org/10.1007/978-3-030-68390-0_5</a:t>
            </a:r>
            <a:endParaRPr lang="en-CA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Angelini, C., Lombardo, E., &amp; </a:t>
            </a:r>
            <a:r>
              <a:rPr lang="en-US" sz="1800" dirty="0" err="1">
                <a:latin typeface="Segoe UI" panose="020B0502040204020203" pitchFamily="34" charset="0"/>
              </a:rPr>
              <a:t>Pignatel</a:t>
            </a:r>
            <a:r>
              <a:rPr lang="en-US" sz="1800" dirty="0">
                <a:latin typeface="Segoe UI" panose="020B0502040204020203" pitchFamily="34" charset="0"/>
              </a:rPr>
              <a:t>, I. (2013). An Innovative Perspective on Disability at ATF GAIA and ESAT Les </a:t>
            </a:r>
            <a:r>
              <a:rPr lang="en-US" sz="1800" dirty="0" err="1">
                <a:latin typeface="Segoe UI" panose="020B0502040204020203" pitchFamily="34" charset="0"/>
              </a:rPr>
              <a:t>Palmiers</a:t>
            </a:r>
            <a:r>
              <a:rPr lang="en-US" sz="1800" dirty="0">
                <a:latin typeface="Segoe UI" panose="020B0502040204020203" pitchFamily="34" charset="0"/>
              </a:rPr>
              <a:t>. </a:t>
            </a:r>
            <a:r>
              <a:rPr lang="en-US" sz="1800" i="1" dirty="0">
                <a:latin typeface="Segoe UI" panose="020B0502040204020203" pitchFamily="34" charset="0"/>
              </a:rPr>
              <a:t>Global Business and Organizational Excellence, 32(4), 59-68. https://doi.org/10.1002/joe.21495 </a:t>
            </a:r>
            <a:endParaRPr lang="en-US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 err="1">
                <a:latin typeface="Segoe UI" panose="020B0502040204020203" pitchFamily="34" charset="0"/>
              </a:rPr>
              <a:t>Bruyére</a:t>
            </a:r>
            <a:r>
              <a:rPr lang="en-US" sz="1800" dirty="0">
                <a:latin typeface="Segoe UI" panose="020B0502040204020203" pitchFamily="34" charset="0"/>
              </a:rPr>
              <a:t>, S., &amp; Filiberto, D. (2013). The green economy and job creation: Inclusion of people with disabilities in the USA. </a:t>
            </a:r>
            <a:r>
              <a:rPr lang="en-US" sz="1800" i="1" dirty="0">
                <a:latin typeface="Segoe UI" panose="020B0502040204020203" pitchFamily="34" charset="0"/>
              </a:rPr>
              <a:t>International Journal of Green Economics, </a:t>
            </a:r>
            <a:r>
              <a:rPr lang="en-US" sz="1800" dirty="0">
                <a:latin typeface="Segoe UI" panose="020B0502040204020203" pitchFamily="34" charset="0"/>
              </a:rPr>
              <a:t>7(3), 257-275. </a:t>
            </a:r>
            <a:r>
              <a:rPr lang="en-US" sz="1800" dirty="0">
                <a:latin typeface="Segoe UI" panose="020B0502040204020203" pitchFamily="34" charset="0"/>
                <a:hlinkClick r:id="rId3"/>
              </a:rPr>
              <a:t>https://doi.org/10.1504/IJGE.2013.058151</a:t>
            </a:r>
            <a:r>
              <a:rPr lang="en-US" sz="1800" dirty="0">
                <a:latin typeface="Segoe UI" panose="020B0502040204020203" pitchFamily="34" charset="0"/>
              </a:rPr>
              <a:t> 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CA" sz="1800" dirty="0">
                <a:latin typeface="Segoe UI" panose="020B0502040204020203" pitchFamily="34" charset="0"/>
              </a:rPr>
              <a:t>Ceballos, D. M., </a:t>
            </a:r>
            <a:r>
              <a:rPr lang="en-CA" sz="1800" dirty="0" err="1">
                <a:latin typeface="Segoe UI" panose="020B0502040204020203" pitchFamily="34" charset="0"/>
              </a:rPr>
              <a:t>Côté</a:t>
            </a:r>
            <a:r>
              <a:rPr lang="en-CA" sz="1800" dirty="0">
                <a:latin typeface="Segoe UI" panose="020B0502040204020203" pitchFamily="34" charset="0"/>
              </a:rPr>
              <a:t>, D., </a:t>
            </a:r>
            <a:r>
              <a:rPr lang="en-CA" sz="1800" dirty="0" err="1">
                <a:latin typeface="Segoe UI" panose="020B0502040204020203" pitchFamily="34" charset="0"/>
              </a:rPr>
              <a:t>Bakhiyi</a:t>
            </a:r>
            <a:r>
              <a:rPr lang="en-CA" sz="1800" dirty="0">
                <a:latin typeface="Segoe UI" panose="020B0502040204020203" pitchFamily="34" charset="0"/>
              </a:rPr>
              <a:t>, B., Flynn, M. A., Zayed, J., Gravel, S., Herrick, R. F., &amp; </a:t>
            </a:r>
            <a:r>
              <a:rPr lang="en-CA" sz="1800" dirty="0" err="1">
                <a:latin typeface="Segoe UI" panose="020B0502040204020203" pitchFamily="34" charset="0"/>
              </a:rPr>
              <a:t>Labrèche</a:t>
            </a:r>
            <a:r>
              <a:rPr lang="en-CA" sz="1800" dirty="0">
                <a:latin typeface="Segoe UI" panose="020B0502040204020203" pitchFamily="34" charset="0"/>
              </a:rPr>
              <a:t>, F. (2020). Overlapping vulnerabilities in workers of the electronics recycling industry formal sector: A commentary. </a:t>
            </a:r>
            <a:r>
              <a:rPr lang="en-CA" sz="1800" i="1" dirty="0">
                <a:latin typeface="Segoe UI" panose="020B0502040204020203" pitchFamily="34" charset="0"/>
              </a:rPr>
              <a:t>American Journal of Industrial Medicine, 63(11), 955-962. https://doi.org/10.1002/ajim.23173 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Jodoin, S., </a:t>
            </a:r>
            <a:r>
              <a:rPr lang="en-US" sz="1800" dirty="0" err="1">
                <a:latin typeface="Segoe UI" panose="020B0502040204020203" pitchFamily="34" charset="0"/>
              </a:rPr>
              <a:t>Ananthamoorthy</a:t>
            </a:r>
            <a:r>
              <a:rPr lang="en-US" sz="1800" dirty="0">
                <a:latin typeface="Segoe UI" panose="020B0502040204020203" pitchFamily="34" charset="0"/>
              </a:rPr>
              <a:t>, N., &amp; Lofts, K. (2021). A disability rights approach to climate governance. </a:t>
            </a:r>
            <a:r>
              <a:rPr lang="en-US" sz="1800" i="1" dirty="0">
                <a:latin typeface="Segoe UI" panose="020B0502040204020203" pitchFamily="34" charset="0"/>
              </a:rPr>
              <a:t>Ecology Law Quarterly, 47</a:t>
            </a:r>
            <a:r>
              <a:rPr lang="en-US" sz="1800" dirty="0">
                <a:latin typeface="Segoe UI" panose="020B0502040204020203" pitchFamily="34" charset="0"/>
              </a:rPr>
              <a:t>(1), 73-116. </a:t>
            </a:r>
            <a:r>
              <a:rPr lang="en-US" sz="1800" dirty="0">
                <a:latin typeface="Segoe UI" panose="020B0502040204020203" pitchFamily="34" charset="0"/>
                <a:hlinkClick r:id="rId4"/>
              </a:rPr>
              <a:t>https://doi.org/10.15779/Z38W37KW48</a:t>
            </a:r>
            <a:endParaRPr lang="en-US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Stein, P. J. S., &amp; Stein, M. A. (2022). Disability, Human Rights, and Climate Justice. </a:t>
            </a:r>
            <a:r>
              <a:rPr lang="en-US" sz="1800" i="1" dirty="0">
                <a:latin typeface="Segoe UI" panose="020B0502040204020203" pitchFamily="34" charset="0"/>
              </a:rPr>
              <a:t>Human Rights Quarterly, 44</a:t>
            </a:r>
            <a:r>
              <a:rPr lang="en-US" sz="1800" dirty="0">
                <a:latin typeface="Segoe UI" panose="020B0502040204020203" pitchFamily="34" charset="0"/>
              </a:rPr>
              <a:t>(1), 81-110. </a:t>
            </a:r>
            <a:r>
              <a:rPr lang="en-US" sz="1800" dirty="0">
                <a:latin typeface="Segoe UI" panose="020B0502040204020203" pitchFamily="34" charset="0"/>
                <a:hlinkClick r:id="rId5"/>
              </a:rPr>
              <a:t>https://doi.org/10.1353/hrq.2022.0003</a:t>
            </a:r>
            <a:r>
              <a:rPr lang="en-US" sz="1800" dirty="0">
                <a:latin typeface="Segoe UI" panose="020B0502040204020203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32452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ECD23-F00D-6EF5-1C52-B907D6AC7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Acknowledgements &amp; Gratitude</a:t>
            </a:r>
            <a:endParaRPr lang="en-C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965DA-F906-D321-8EEE-AB29884EA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6129"/>
            <a:ext cx="11062252" cy="4351338"/>
          </a:xfrm>
        </p:spPr>
        <p:txBody>
          <a:bodyPr/>
          <a:lstStyle/>
          <a:p>
            <a:r>
              <a:rPr lang="en-US" dirty="0" err="1"/>
              <a:t>Mitacs</a:t>
            </a:r>
            <a:r>
              <a:rPr lang="en-US" dirty="0"/>
              <a:t> co-funding postdoc with IDEA &amp; Institute for Work &amp; Health </a:t>
            </a:r>
          </a:p>
          <a:p>
            <a:r>
              <a:rPr lang="en-US" dirty="0"/>
              <a:t>Emile Tompa (supervisor extraordinaire!) </a:t>
            </a:r>
          </a:p>
          <a:p>
            <a:r>
              <a:rPr lang="en-US" dirty="0"/>
              <a:t>IWH staff Emma, Maggie, &amp; Joanna</a:t>
            </a:r>
          </a:p>
          <a:p>
            <a:r>
              <a:rPr lang="en-US" dirty="0"/>
              <a:t>McMaster University Department of Economics</a:t>
            </a:r>
          </a:p>
          <a:p>
            <a:r>
              <a:rPr lang="en-US" dirty="0"/>
              <a:t>All interview participants for their time and contributions</a:t>
            </a:r>
          </a:p>
          <a:p>
            <a:r>
              <a:rPr lang="en-US" dirty="0"/>
              <a:t>Katherine Lofts (research assistant)</a:t>
            </a:r>
            <a:endParaRPr lang="en-CA" dirty="0"/>
          </a:p>
        </p:txBody>
      </p:sp>
      <p:pic>
        <p:nvPicPr>
          <p:cNvPr id="4" name="Picture 3" descr="Inclusive Design for Employment Access logo">
            <a:extLst>
              <a:ext uri="{FF2B5EF4-FFF2-40B4-BE49-F238E27FC236}">
                <a16:creationId xmlns:a16="http://schemas.microsoft.com/office/drawing/2014/main" id="{0C87BB94-9067-F094-C1E4-041DC1442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007" y="1183071"/>
            <a:ext cx="4255985" cy="89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17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DBD9-47CB-ADBC-2ACD-9DFD63D22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Key References &amp; Resources (cont’d)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0478E-6D02-1168-C930-93898DA0D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VanWynsberghe, R. (2016). Green jobs for the disadvantaged in British Columbia: the perspectives of non-governmental </a:t>
            </a:r>
            <a:r>
              <a:rPr lang="en-US" sz="1800" dirty="0" err="1">
                <a:latin typeface="Segoe UI" panose="020B0502040204020203" pitchFamily="34" charset="0"/>
              </a:rPr>
              <a:t>organisations</a:t>
            </a:r>
            <a:r>
              <a:rPr lang="en-US" sz="1800" dirty="0">
                <a:latin typeface="Segoe UI" panose="020B0502040204020203" pitchFamily="34" charset="0"/>
              </a:rPr>
              <a:t> and social entrepreneurs. </a:t>
            </a:r>
            <a:r>
              <a:rPr lang="en-US" sz="1800" i="1" dirty="0">
                <a:latin typeface="Segoe UI" panose="020B0502040204020203" pitchFamily="34" charset="0"/>
              </a:rPr>
              <a:t>Local Environment, 21</a:t>
            </a:r>
            <a:r>
              <a:rPr lang="en-US" sz="1800" dirty="0">
                <a:latin typeface="Segoe UI" panose="020B0502040204020203" pitchFamily="34" charset="0"/>
              </a:rPr>
              <a:t>(4), 504-526. </a:t>
            </a:r>
            <a:r>
              <a:rPr lang="en-US" sz="1800" dirty="0">
                <a:latin typeface="Segoe UI" panose="020B0502040204020203" pitchFamily="34" charset="0"/>
                <a:hlinkClick r:id="rId2"/>
              </a:rPr>
              <a:t>https://doi.org/10.1080/13549839.2014.974151</a:t>
            </a:r>
            <a:r>
              <a:rPr lang="en-US" sz="1800" dirty="0">
                <a:latin typeface="Segoe UI" panose="020B0502040204020203" pitchFamily="34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 err="1">
                <a:latin typeface="Segoe UI" panose="020B0502040204020203" pitchFamily="34" charset="0"/>
              </a:rPr>
              <a:t>Vogelauer</a:t>
            </a:r>
            <a:r>
              <a:rPr lang="en-US" sz="1800" dirty="0">
                <a:latin typeface="Segoe UI" panose="020B0502040204020203" pitchFamily="34" charset="0"/>
              </a:rPr>
              <a:t>, C., Herold, D. M., &amp; </a:t>
            </a:r>
            <a:r>
              <a:rPr lang="en-US" sz="1800" dirty="0" err="1">
                <a:latin typeface="Segoe UI" panose="020B0502040204020203" pitchFamily="34" charset="0"/>
              </a:rPr>
              <a:t>Fuerst</a:t>
            </a:r>
            <a:r>
              <a:rPr lang="en-US" sz="1800" dirty="0">
                <a:latin typeface="Segoe UI" panose="020B0502040204020203" pitchFamily="34" charset="0"/>
              </a:rPr>
              <a:t>, E. (2020). The role of disability and accessibility in corporate sustainability reporting. </a:t>
            </a:r>
            <a:r>
              <a:rPr lang="en-US" sz="1800" i="1" dirty="0">
                <a:latin typeface="Segoe UI" panose="020B0502040204020203" pitchFamily="34" charset="0"/>
              </a:rPr>
              <a:t>International Journal of Disability Management. </a:t>
            </a:r>
            <a:r>
              <a:rPr lang="en-US" sz="1800" dirty="0">
                <a:latin typeface="Segoe UI" panose="020B0502040204020203" pitchFamily="34" charset="0"/>
                <a:hlinkClick r:id="rId3"/>
              </a:rPr>
              <a:t>https://doi.org/10.1017/idm.2020.6</a:t>
            </a:r>
            <a:r>
              <a:rPr lang="en-US" sz="1800" dirty="0">
                <a:latin typeface="Segoe UI" panose="020B0502040204020203" pitchFamily="34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ATF Gaia: </a:t>
            </a:r>
            <a:r>
              <a:rPr lang="en-US" sz="1800" dirty="0">
                <a:latin typeface="Segoe UI" panose="020B0502040204020203" pitchFamily="34" charset="0"/>
                <a:hlinkClick r:id="rId4"/>
              </a:rPr>
              <a:t>https://www.atf-gaia.fr/fr/atf-gaia</a:t>
            </a:r>
            <a:r>
              <a:rPr lang="en-US" sz="1800" dirty="0">
                <a:latin typeface="Segoe UI" panose="020B0502040204020203" pitchFamily="34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Wheels for Wellbeing. </a:t>
            </a:r>
            <a:r>
              <a:rPr lang="en-US" sz="1800" dirty="0">
                <a:latin typeface="Segoe UI" panose="020B0502040204020203" pitchFamily="34" charset="0"/>
                <a:hlinkClick r:id="rId5"/>
              </a:rPr>
              <a:t>https://wheelsforwellbeing.org.uk/</a:t>
            </a:r>
            <a:r>
              <a:rPr lang="en-US" sz="1800" dirty="0">
                <a:latin typeface="Segoe UI" panose="020B0502040204020203" pitchFamily="34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Segoe UI" panose="020B0502040204020203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Segoe UI" panose="020B0502040204020203" pitchFamily="34" charset="0"/>
              </a:rPr>
              <a:t>Previous resources about STIL Solutions: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Segoe UI" panose="020B0502040204020203" pitchFamily="34" charset="0"/>
                <a:hlinkClick r:id="rId6"/>
              </a:rPr>
              <a:t>https://www.youtube.com/watch?v=6ox9ioF_UvI</a:t>
            </a:r>
            <a:endParaRPr lang="en-US" sz="1800" dirty="0">
              <a:latin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Segoe UI" panose="020B0502040204020203" pitchFamily="34" charset="0"/>
                <a:hlinkClick r:id="rId7"/>
              </a:rPr>
              <a:t>https://cleanriver.com/resource/blog-accessible-recycling-bins-sustainability-solutions/</a:t>
            </a:r>
            <a:endParaRPr lang="en-US" sz="1800" dirty="0">
              <a:latin typeface="Segoe UI" panose="020B05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Segoe UI" panose="020B0502040204020203" pitchFamily="34" charset="0"/>
                <a:hlinkClick r:id="rId8"/>
              </a:rPr>
              <a:t>https://researchcentres.wlu.ca/viessmann-centre-for-engagement-and-research-in-sustainability/assets/documents/stil-report-city-kitchener-2022</a:t>
            </a:r>
            <a:r>
              <a:rPr lang="en-US" sz="1800" dirty="0">
                <a:latin typeface="Segoe UI" panose="020B0502040204020203" pitchFamily="34" charset="0"/>
              </a:rPr>
              <a:t>  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77154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6DDB8-6459-C643-BFCF-3CEEC025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A61D9-3DD8-8974-05A2-D3B4293F7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057"/>
            <a:ext cx="10515600" cy="51673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CA" sz="3500" b="1" dirty="0"/>
              <a:t>Alexis Buettgen, PhD (she/her)</a:t>
            </a:r>
          </a:p>
          <a:p>
            <a:pPr marL="0" indent="0" algn="ctr">
              <a:buNone/>
            </a:pPr>
            <a:r>
              <a:rPr lang="en-US" dirty="0"/>
              <a:t>Postdoctoral Fellow | DeGroote School of Business</a:t>
            </a:r>
          </a:p>
          <a:p>
            <a:pPr marL="0" indent="0" algn="ctr">
              <a:buNone/>
            </a:pPr>
            <a:r>
              <a:rPr lang="en-US" dirty="0"/>
              <a:t>Assistant Clinical Professor (Adjunct) | School of Rehabilitation Science</a:t>
            </a:r>
          </a:p>
          <a:p>
            <a:pPr marL="0" indent="0" algn="ctr">
              <a:buNone/>
            </a:pPr>
            <a:r>
              <a:rPr lang="en-US" dirty="0"/>
              <a:t>McMaster University 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Adjunct Faculty | Critical Disability Studies Program</a:t>
            </a:r>
          </a:p>
          <a:p>
            <a:pPr marL="0" indent="0" algn="ctr">
              <a:buNone/>
            </a:pPr>
            <a:r>
              <a:rPr lang="en-US" dirty="0"/>
              <a:t>York University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CA" dirty="0"/>
              <a:t>Email: </a:t>
            </a:r>
            <a:r>
              <a:rPr lang="en-CA" dirty="0">
                <a:hlinkClick r:id="rId3"/>
              </a:rPr>
              <a:t>buettgea@mcmaster.ca</a:t>
            </a:r>
            <a:r>
              <a:rPr lang="en-CA" dirty="0"/>
              <a:t>; </a:t>
            </a:r>
            <a:r>
              <a:rPr lang="en-CA" dirty="0">
                <a:hlinkClick r:id="rId4"/>
              </a:rPr>
              <a:t>a.buettgen@gmail.com</a:t>
            </a:r>
            <a:r>
              <a:rPr lang="en-CA" dirty="0"/>
              <a:t> </a:t>
            </a:r>
          </a:p>
          <a:p>
            <a:pPr marL="0" indent="0" algn="ctr">
              <a:buNone/>
            </a:pPr>
            <a:r>
              <a:rPr lang="en-CA" sz="2800" dirty="0"/>
              <a:t>LinkedIn: </a:t>
            </a:r>
            <a:r>
              <a:rPr lang="en-CA" sz="2800" dirty="0">
                <a:hlinkClick r:id="rId5"/>
              </a:rPr>
              <a:t>www.linkedin.com/in/alexis-buettgen-56b2b3145/</a:t>
            </a:r>
            <a:r>
              <a:rPr lang="en-CA" sz="2800" dirty="0"/>
              <a:t> </a:t>
            </a:r>
          </a:p>
          <a:p>
            <a:pPr marL="0" indent="0" algn="ctr">
              <a:buNone/>
            </a:pPr>
            <a:endParaRPr lang="en-CA" sz="2800" dirty="0"/>
          </a:p>
          <a:p>
            <a:pPr marL="0" indent="0" algn="ctr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*Please do not share, publish or otherwise use these slides without the permission of the author.</a:t>
            </a:r>
            <a:endParaRPr lang="en-CA" sz="28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401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B8B1-BE71-0A89-7235-296EFF8E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Background &amp; Context</a:t>
            </a:r>
            <a:endParaRPr lang="en-C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DDF8C-F5DF-A807-BB7B-B4A82E122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902844" cy="4351338"/>
          </a:xfrm>
        </p:spPr>
        <p:txBody>
          <a:bodyPr/>
          <a:lstStyle/>
          <a:p>
            <a:r>
              <a:rPr lang="en-US" dirty="0"/>
              <a:t>Profound poverty and low employment rates among people with disabilities</a:t>
            </a:r>
          </a:p>
          <a:p>
            <a:r>
              <a:rPr lang="en-US" dirty="0"/>
              <a:t>Disproportionate impacts of climate change</a:t>
            </a:r>
          </a:p>
          <a:p>
            <a:r>
              <a:rPr lang="en-US" dirty="0"/>
              <a:t>Need to shift toward sustainable economic development</a:t>
            </a:r>
          </a:p>
          <a:p>
            <a:r>
              <a:rPr lang="en-US" dirty="0"/>
              <a:t>Limited knowledge about disability inclusion in the emerging green economy and green jobs</a:t>
            </a:r>
            <a:endParaRPr lang="en-CA" dirty="0"/>
          </a:p>
        </p:txBody>
      </p:sp>
      <p:pic>
        <p:nvPicPr>
          <p:cNvPr id="4" name="Picture 3" descr="Image from Demonstration against climate poverty including people dressed in polar bear costumes holding signs that read: &quot;climate change makes poor people poorer&quot; and &quot;Fight climate poverty&quot;">
            <a:extLst>
              <a:ext uri="{FF2B5EF4-FFF2-40B4-BE49-F238E27FC236}">
                <a16:creationId xmlns:a16="http://schemas.microsoft.com/office/drawing/2014/main" id="{1D3A5BC9-391D-FD9E-37EE-99D086EDF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044" y="1224174"/>
            <a:ext cx="3290303" cy="49527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75D094-E96B-57D1-8168-518E180EA0F4}"/>
              </a:ext>
            </a:extLst>
          </p:cNvPr>
          <p:cNvSpPr txBox="1"/>
          <p:nvPr/>
        </p:nvSpPr>
        <p:spPr>
          <a:xfrm>
            <a:off x="8741044" y="6176963"/>
            <a:ext cx="31461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>
                <a:solidFill>
                  <a:schemeClr val="bg1">
                    <a:lumMod val="65000"/>
                  </a:schemeClr>
                </a:solidFill>
              </a:rPr>
              <a:t>Photo credit: Oxfam International – Polar bears fight climate poverty</a:t>
            </a:r>
          </a:p>
        </p:txBody>
      </p:sp>
    </p:spTree>
    <p:extLst>
      <p:ext uri="{BB962C8B-B14F-4D97-AF65-F5344CB8AC3E}">
        <p14:creationId xmlns:p14="http://schemas.microsoft.com/office/powerpoint/2010/main" val="1252674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AEAF7-3327-DA62-DCBE-D7EE5E74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381"/>
            <a:ext cx="10515600" cy="1325563"/>
          </a:xfrm>
        </p:spPr>
        <p:txBody>
          <a:bodyPr/>
          <a:lstStyle/>
          <a:p>
            <a:r>
              <a:rPr lang="en-US" b="1" dirty="0"/>
              <a:t>What does </a:t>
            </a:r>
            <a:r>
              <a:rPr lang="en-US" b="1" dirty="0">
                <a:solidFill>
                  <a:schemeClr val="accent3"/>
                </a:solidFill>
              </a:rPr>
              <a:t>“Green Economy” </a:t>
            </a:r>
            <a:r>
              <a:rPr lang="en-US" b="1" dirty="0"/>
              <a:t>mean to you?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D1C5D-B506-B76E-0357-CEFF4129A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57865"/>
            <a:ext cx="10515600" cy="1188721"/>
          </a:xfrm>
        </p:spPr>
        <p:txBody>
          <a:bodyPr/>
          <a:lstStyle/>
          <a:p>
            <a:r>
              <a:rPr lang="en-US" dirty="0"/>
              <a:t>Please use the chat </a:t>
            </a:r>
            <a:endParaRPr lang="en-CA" dirty="0"/>
          </a:p>
        </p:txBody>
      </p:sp>
      <p:sp>
        <p:nvSpPr>
          <p:cNvPr id="5" name="Speech Bubble: Rectangle with Corners Rounded 4" descr="chat bubble icon">
            <a:extLst>
              <a:ext uri="{FF2B5EF4-FFF2-40B4-BE49-F238E27FC236}">
                <a16:creationId xmlns:a16="http://schemas.microsoft.com/office/drawing/2014/main" id="{0D69A573-5245-7D69-34CC-5C026509F8E2}"/>
              </a:ext>
            </a:extLst>
          </p:cNvPr>
          <p:cNvSpPr/>
          <p:nvPr/>
        </p:nvSpPr>
        <p:spPr>
          <a:xfrm>
            <a:off x="4324028" y="3738944"/>
            <a:ext cx="573437" cy="464949"/>
          </a:xfrm>
          <a:prstGeom prst="wedgeRoundRectCallout">
            <a:avLst>
              <a:gd name="adj1" fmla="val -55968"/>
              <a:gd name="adj2" fmla="val 79167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26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AEAF7-3327-DA62-DCBE-D7EE5E74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381"/>
            <a:ext cx="10515600" cy="1325563"/>
          </a:xfrm>
        </p:spPr>
        <p:txBody>
          <a:bodyPr/>
          <a:lstStyle/>
          <a:p>
            <a:r>
              <a:rPr lang="en-US" b="1" dirty="0"/>
              <a:t>What does </a:t>
            </a:r>
            <a:r>
              <a:rPr lang="en-US" b="1" dirty="0">
                <a:solidFill>
                  <a:schemeClr val="accent3"/>
                </a:solidFill>
              </a:rPr>
              <a:t>“Green Jobs” </a:t>
            </a:r>
            <a:r>
              <a:rPr lang="en-US" b="1" dirty="0"/>
              <a:t>mean to you?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D1C5D-B506-B76E-0357-CEFF4129A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57865"/>
            <a:ext cx="10515600" cy="1188721"/>
          </a:xfrm>
        </p:spPr>
        <p:txBody>
          <a:bodyPr/>
          <a:lstStyle/>
          <a:p>
            <a:r>
              <a:rPr lang="en-US" dirty="0"/>
              <a:t>Please use the chat </a:t>
            </a:r>
            <a:endParaRPr lang="en-CA" dirty="0"/>
          </a:p>
        </p:txBody>
      </p:sp>
      <p:sp>
        <p:nvSpPr>
          <p:cNvPr id="5" name="Speech Bubble: Rectangle with Corners Rounded 4" descr="chat bubble icon">
            <a:extLst>
              <a:ext uri="{FF2B5EF4-FFF2-40B4-BE49-F238E27FC236}">
                <a16:creationId xmlns:a16="http://schemas.microsoft.com/office/drawing/2014/main" id="{0D69A573-5245-7D69-34CC-5C026509F8E2}"/>
              </a:ext>
            </a:extLst>
          </p:cNvPr>
          <p:cNvSpPr/>
          <p:nvPr/>
        </p:nvSpPr>
        <p:spPr>
          <a:xfrm>
            <a:off x="4324028" y="3738944"/>
            <a:ext cx="573437" cy="464949"/>
          </a:xfrm>
          <a:prstGeom prst="wedgeRoundRectCallout">
            <a:avLst>
              <a:gd name="adj1" fmla="val -55968"/>
              <a:gd name="adj2" fmla="val 79167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2961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0C627-8D6E-0F9C-0646-5D4D49D65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Research Questions</a:t>
            </a:r>
            <a:endParaRPr lang="en-C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B7F87-55B4-04F5-187D-9D89DA670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/>
              <a:t>What are the challenges, barriers and opportunities for inclusion of persons with disabilities in the green economy?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What is the current state of the scholarly literature on disability inclusion in the green economy?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/>
              <a:t>What programs, policies and initiatives can support sustainable and equitable participation in the green economy?</a:t>
            </a:r>
          </a:p>
        </p:txBody>
      </p:sp>
    </p:spTree>
    <p:extLst>
      <p:ext uri="{BB962C8B-B14F-4D97-AF65-F5344CB8AC3E}">
        <p14:creationId xmlns:p14="http://schemas.microsoft.com/office/powerpoint/2010/main" val="256633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D165F-E3ED-8083-D802-BCE13747C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Methodology	</a:t>
            </a:r>
            <a:endParaRPr lang="en-C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1A916-C5C5-F4FD-304F-F6535131D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Evidence synthesis approach</a:t>
            </a:r>
          </a:p>
          <a:p>
            <a:r>
              <a:rPr lang="en-US" dirty="0"/>
              <a:t>Critical disability theoretical framework</a:t>
            </a:r>
          </a:p>
          <a:p>
            <a:r>
              <a:rPr lang="en-US" dirty="0"/>
              <a:t>Methods</a:t>
            </a:r>
          </a:p>
          <a:p>
            <a:pPr lvl="1"/>
            <a:r>
              <a:rPr lang="en-US" dirty="0"/>
              <a:t>Scoping review (n=21)</a:t>
            </a:r>
          </a:p>
          <a:p>
            <a:pPr lvl="1"/>
            <a:r>
              <a:rPr lang="en-US" dirty="0"/>
              <a:t>Qualitative interviews (n=18)</a:t>
            </a:r>
          </a:p>
          <a:p>
            <a:pPr lvl="1"/>
            <a:r>
              <a:rPr lang="en-US" dirty="0"/>
              <a:t>Environmental scan (~ 30)</a:t>
            </a:r>
          </a:p>
          <a:p>
            <a:r>
              <a:rPr lang="en-US" dirty="0"/>
              <a:t>Geographic scope: Global North with a focus on Canada</a:t>
            </a:r>
          </a:p>
        </p:txBody>
      </p:sp>
    </p:spTree>
    <p:extLst>
      <p:ext uri="{BB962C8B-B14F-4D97-AF65-F5344CB8AC3E}">
        <p14:creationId xmlns:p14="http://schemas.microsoft.com/office/powerpoint/2010/main" val="425245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C1D9D-629E-ED8E-7A6F-BDE0159D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Challenges &amp; Barriers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3463-16A4-D877-5D4F-4AA0BEED0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/>
              <a:t>Current structure of work and employment is </a:t>
            </a:r>
            <a:r>
              <a:rPr lang="en-CA" b="1" i="1" dirty="0"/>
              <a:t>inherently </a:t>
            </a:r>
            <a:r>
              <a:rPr lang="en-CA" b="1" dirty="0"/>
              <a:t>problematic </a:t>
            </a:r>
          </a:p>
          <a:p>
            <a:pPr lvl="1"/>
            <a:r>
              <a:rPr lang="en-CA" dirty="0"/>
              <a:t>e.g., lack of access to education and relevant skills; entry level and potentially hazardous green jobs; prevalence of charity model; </a:t>
            </a:r>
          </a:p>
          <a:p>
            <a:pPr lvl="1"/>
            <a:r>
              <a:rPr lang="en-CA" dirty="0"/>
              <a:t>Few examples of disability inclusive employment = largely untapped potential to harness creativity and socially inclusive green economic development</a:t>
            </a:r>
          </a:p>
          <a:p>
            <a:pPr lvl="1"/>
            <a:r>
              <a:rPr lang="en-US" dirty="0"/>
              <a:t>Risk of dependence on </a:t>
            </a:r>
            <a:r>
              <a:rPr lang="en-US" b="1" dirty="0"/>
              <a:t>financial incentives </a:t>
            </a:r>
            <a:r>
              <a:rPr lang="en-US" dirty="0"/>
              <a:t>for employment of persons with disabilities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900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9102-BC25-8991-2EDB-FB5FB60E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>
                <a:solidFill>
                  <a:schemeClr val="accent3">
                    <a:lumMod val="75000"/>
                  </a:schemeClr>
                </a:solidFill>
              </a:rPr>
              <a:t>Challenges &amp; Barriers (cont’d)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34EC3-6757-8BEA-EFB1-64B8C352F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7618"/>
            <a:ext cx="10515600" cy="4351338"/>
          </a:xfrm>
        </p:spPr>
        <p:txBody>
          <a:bodyPr>
            <a:normAutofit/>
          </a:bodyPr>
          <a:lstStyle/>
          <a:p>
            <a:r>
              <a:rPr lang="en-US" b="1" dirty="0"/>
              <a:t>Dialogic and functional “silos”</a:t>
            </a:r>
          </a:p>
          <a:p>
            <a:pPr lvl="1"/>
            <a:r>
              <a:rPr lang="en-US" dirty="0"/>
              <a:t>Between government departments and agencies </a:t>
            </a:r>
          </a:p>
          <a:p>
            <a:pPr lvl="1"/>
            <a:r>
              <a:rPr lang="en-US" dirty="0"/>
              <a:t>Between ESG initiatives </a:t>
            </a:r>
          </a:p>
          <a:p>
            <a:pPr lvl="1"/>
            <a:r>
              <a:rPr lang="en-US" dirty="0"/>
              <a:t>Between and within movements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CA" b="1" dirty="0"/>
              <a:t>Lack of meaningful investment in disability inclusion</a:t>
            </a:r>
          </a:p>
          <a:p>
            <a:pPr lvl="1"/>
            <a:r>
              <a:rPr lang="en-US" i="1" dirty="0"/>
              <a:t>“Rhetoric isn't enough to change the climate and it's not enough to sustain a business” </a:t>
            </a:r>
          </a:p>
          <a:p>
            <a:pPr lvl="1"/>
            <a:r>
              <a:rPr lang="en-CA" dirty="0"/>
              <a:t>Also reflected in dearth of literature and research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CA" dirty="0"/>
          </a:p>
        </p:txBody>
      </p:sp>
      <p:pic>
        <p:nvPicPr>
          <p:cNvPr id="4" name="Picture 3" descr="image of 4 steel silos side by side">
            <a:extLst>
              <a:ext uri="{FF2B5EF4-FFF2-40B4-BE49-F238E27FC236}">
                <a16:creationId xmlns:a16="http://schemas.microsoft.com/office/drawing/2014/main" id="{477D837B-F46B-31BC-931A-6BE56C3B6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434" y="1502915"/>
            <a:ext cx="2894390" cy="192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1415</Words>
  <Application>Microsoft Office PowerPoint</Application>
  <PresentationFormat>Widescreen</PresentationFormat>
  <Paragraphs>142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Segoe UI</vt:lpstr>
      <vt:lpstr>Office Theme</vt:lpstr>
      <vt:lpstr>Exploring Inclusive Employment in the Green Economy</vt:lpstr>
      <vt:lpstr>Acknowledgements &amp; Gratitude</vt:lpstr>
      <vt:lpstr>Background &amp; Context</vt:lpstr>
      <vt:lpstr>What does “Green Economy” mean to you?</vt:lpstr>
      <vt:lpstr>What does “Green Jobs” mean to you?</vt:lpstr>
      <vt:lpstr>Research Questions</vt:lpstr>
      <vt:lpstr>Methodology </vt:lpstr>
      <vt:lpstr>Challenges &amp; Barriers</vt:lpstr>
      <vt:lpstr>Challenges &amp; Barriers (cont’d)</vt:lpstr>
      <vt:lpstr>  Bridging the gap between sustainability and accessibility </vt:lpstr>
      <vt:lpstr>Employment Opportunities</vt:lpstr>
      <vt:lpstr>Specializing in life cycle management  of professional IT and mobile equipment, from deployment to reuse through operational maintenance. Promotes employment, professionalization and social inclusion of people with disabilities.</vt:lpstr>
      <vt:lpstr>Policy Opportunities</vt:lpstr>
      <vt:lpstr>Conceptual Opportunities</vt:lpstr>
      <vt:lpstr>Removing barriers to cycling  informed by personal experience of trustees, staff and volunteers with disabilities.</vt:lpstr>
      <vt:lpstr>Preliminary Conclusions</vt:lpstr>
      <vt:lpstr>Preliminary Recommendations</vt:lpstr>
      <vt:lpstr>Questions Remaining &amp; for Discussion</vt:lpstr>
      <vt:lpstr>Key References &amp; Resources</vt:lpstr>
      <vt:lpstr>Key References &amp; Resources (cont’d)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Buettgen, Alexis</dc:creator>
  <cp:lastModifiedBy>Buettgen, Alexis</cp:lastModifiedBy>
  <cp:revision>115</cp:revision>
  <dcterms:created xsi:type="dcterms:W3CDTF">2024-05-13T14:44:37Z</dcterms:created>
  <dcterms:modified xsi:type="dcterms:W3CDTF">2024-05-29T16:31:18Z</dcterms:modified>
</cp:coreProperties>
</file>